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82" r:id="rId10"/>
    <p:sldId id="266" r:id="rId11"/>
    <p:sldId id="280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4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289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23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699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6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533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966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151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372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19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579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5CE4FD-FF69-4773-A071-9DFBE8F72C5F}" type="datetimeFigureOut">
              <a:rPr lang="fa-IR" smtClean="0"/>
              <a:t>23/07/44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76CB17-923A-4803-A247-27DC0A2019E0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4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9" y="579548"/>
            <a:ext cx="11754118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chemeClr val="tx1"/>
                </a:solidFill>
              </a:rPr>
              <a:t>تعاریف استاندارد سندروم‌های قابل گزارش در نظام ثبت و گزارش‌دهي عفونت‌های آميزشي در ایران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859" y="1862507"/>
            <a:ext cx="9208395" cy="49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/>
              <a:t>تعاریف استاندارد سندروم‌های قابل گزارش در نظام ثبت و گزارش‌دهي عفونت‌های آميزشي در ایران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893" y="1737360"/>
            <a:ext cx="8496965" cy="47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1" spc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تعاریف استاندارد سندروم‌های قابل گزارش در نظام ثبت و گزارش‌دهي عفونت‌های آميزشي در ایران</a:t>
            </a:r>
            <a:endParaRPr lang="fa-I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707" y="1846263"/>
            <a:ext cx="8873543" cy="48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7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عامل بیماری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0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D1634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fa-IR" sz="3200" dirty="0">
                <a:solidFill>
                  <a:srgbClr val="F19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B Titr" pitchFamily="2" charset="-78"/>
              </a:rPr>
              <a:t>باکتریها:</a:t>
            </a:r>
          </a:p>
          <a:p>
            <a:pPr marL="722313" lvl="1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D16349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prstClr val="black"/>
                </a:solidFill>
                <a:latin typeface="Verdana"/>
                <a:cs typeface="B Nazanin" pitchFamily="2" charset="-78"/>
              </a:rPr>
              <a:t>سیفیلیس</a:t>
            </a:r>
          </a:p>
          <a:p>
            <a:pPr marL="722313" lvl="1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D16349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prstClr val="black"/>
                </a:solidFill>
                <a:latin typeface="Verdana"/>
                <a:cs typeface="B Nazanin" pitchFamily="2" charset="-78"/>
              </a:rPr>
              <a:t>گنوره (سوزاک) </a:t>
            </a:r>
          </a:p>
          <a:p>
            <a:pPr marL="722313" lvl="1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D16349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prstClr val="black"/>
                </a:solidFill>
                <a:latin typeface="Verdana"/>
                <a:cs typeface="B Nazanin" pitchFamily="2" charset="-78"/>
              </a:rPr>
              <a:t>کلامیدیا</a:t>
            </a:r>
          </a:p>
          <a:p>
            <a:pPr marL="265113" lvl="0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D1634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fa-IR" sz="3200" dirty="0">
                <a:solidFill>
                  <a:srgbClr val="F19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B Titr" pitchFamily="2" charset="-78"/>
              </a:rPr>
              <a:t>پروتوزوآ</a:t>
            </a:r>
          </a:p>
          <a:p>
            <a:pPr marL="722313" lvl="1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D16349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prstClr val="black"/>
                </a:solidFill>
                <a:latin typeface="Verdana"/>
                <a:cs typeface="B Nazanin" pitchFamily="2" charset="-78"/>
              </a:rPr>
              <a:t>تریکوموناس واژینالیس</a:t>
            </a:r>
          </a:p>
          <a:p>
            <a:pPr marL="265113" lvl="0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D1634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fa-IR" sz="3200" dirty="0">
                <a:solidFill>
                  <a:srgbClr val="F19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B Titr" pitchFamily="2" charset="-78"/>
              </a:rPr>
              <a:t>ویروسها</a:t>
            </a:r>
            <a:r>
              <a:rPr lang="fa-I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B Mitra" pitchFamily="2" charset="-78"/>
              </a:rPr>
              <a:t>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B Mitra" pitchFamily="2" charset="-78"/>
            </a:endParaRPr>
          </a:p>
          <a:p>
            <a:pPr marL="722313" lvl="1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D16349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b="1" dirty="0">
                <a:solidFill>
                  <a:prstClr val="black"/>
                </a:solidFill>
                <a:latin typeface="Verdana"/>
                <a:cs typeface="B Nazanin" pitchFamily="2" charset="-78"/>
              </a:rPr>
              <a:t>(HIV), (HPV), (HSV), (HBV)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654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3" y="0"/>
            <a:ext cx="10303097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اصول مدیریت بیماریهای آمیزشی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4610"/>
          </a:xfrm>
        </p:spPr>
        <p:txBody>
          <a:bodyPr>
            <a:normAutofit lnSpcReduction="10000"/>
          </a:bodyPr>
          <a:lstStyle/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ts val="1200"/>
              </a:spcAft>
              <a:buClr>
                <a:srgbClr val="E60000"/>
              </a:buClr>
              <a:buSzTx/>
              <a:buFont typeface="Wingdings 3" pitchFamily="18" charset="2"/>
              <a:buChar char=""/>
              <a:defRPr/>
            </a:pPr>
            <a:r>
              <a:rPr lang="fa-IR" sz="36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درمان دارویی مناسب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ts val="1200"/>
              </a:spcAft>
              <a:buClr>
                <a:srgbClr val="E60000"/>
              </a:buClr>
              <a:buSzTx/>
              <a:buFont typeface="Wingdings 3" pitchFamily="18" charset="2"/>
              <a:buChar char=""/>
              <a:defRPr/>
            </a:pPr>
            <a:r>
              <a:rPr lang="fa-IR" sz="36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آموزش بیمار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ts val="1200"/>
              </a:spcAft>
              <a:buClr>
                <a:srgbClr val="E60000"/>
              </a:buClr>
              <a:buSzTx/>
              <a:buFont typeface="Wingdings 3" pitchFamily="18" charset="2"/>
              <a:buChar char=""/>
              <a:defRPr/>
            </a:pPr>
            <a:r>
              <a:rPr lang="fa-IR" sz="36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مشاوره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ts val="1200"/>
              </a:spcAft>
              <a:buClr>
                <a:srgbClr val="E60000"/>
              </a:buClr>
              <a:buSzTx/>
              <a:buFont typeface="Wingdings 3" pitchFamily="18" charset="2"/>
              <a:buChar char=""/>
              <a:defRPr/>
            </a:pPr>
            <a:r>
              <a:rPr lang="fa-IR" sz="36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ترویج مصرف کاندوم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ts val="1200"/>
              </a:spcAft>
              <a:buClr>
                <a:srgbClr val="E60000"/>
              </a:buClr>
              <a:buSzTx/>
              <a:buFont typeface="Wingdings 3" pitchFamily="18" charset="2"/>
              <a:buChar char=""/>
              <a:defRPr/>
            </a:pPr>
            <a:r>
              <a:rPr lang="fa-IR" sz="36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مدیریت همزمان شریک جنسی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ts val="1200"/>
              </a:spcAft>
              <a:buClr>
                <a:srgbClr val="E60000"/>
              </a:buClr>
              <a:buSzTx/>
              <a:buFont typeface="Wingdings 3" pitchFamily="18" charset="2"/>
              <a:buChar char=""/>
              <a:defRPr/>
            </a:pPr>
            <a:r>
              <a:rPr lang="fa-IR" sz="36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توصیه به انجام آزمایش بیماریهای آمیزشی</a:t>
            </a:r>
            <a:endParaRPr lang="en-US" sz="3600" b="1" dirty="0">
              <a:solidFill>
                <a:srgbClr val="8C7B70">
                  <a:lumMod val="50000"/>
                </a:srgbClr>
              </a:solidFill>
              <a:latin typeface="Verdana"/>
              <a:cs typeface="B Mitra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895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0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ts val="2400"/>
              </a:spcAft>
              <a:buClr>
                <a:srgbClr val="D1634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fa-IR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ترویج رفتار جنسی سالم تر </a:t>
            </a:r>
          </a:p>
          <a:p>
            <a:pPr marL="265113" lvl="0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ts val="2400"/>
              </a:spcAft>
              <a:buClr>
                <a:srgbClr val="D1634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fa-IR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تشویق به انجام آزمایش </a:t>
            </a:r>
            <a:r>
              <a:rPr lang="en-US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HIV </a:t>
            </a:r>
            <a:endParaRPr lang="fa-IR" sz="3200" b="1" dirty="0">
              <a:solidFill>
                <a:srgbClr val="8C7B70">
                  <a:lumMod val="50000"/>
                </a:srgbClr>
              </a:solidFill>
              <a:latin typeface="Verdana"/>
              <a:cs typeface="B Mitra" pitchFamily="2" charset="-78"/>
            </a:endParaRPr>
          </a:p>
          <a:p>
            <a:pPr marL="265113" lvl="0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ts val="2400"/>
              </a:spcAft>
              <a:buClr>
                <a:srgbClr val="D1634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fa-IR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تشویق به مطرح کردن موضوع با شریک جنسی</a:t>
            </a:r>
          </a:p>
          <a:p>
            <a:pPr marL="265113" lvl="0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ts val="2400"/>
              </a:spcAft>
              <a:buClr>
                <a:srgbClr val="D1634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fa-IR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مداخلات خاص برای گروههای در معرض بیشترین خطر</a:t>
            </a:r>
            <a:r>
              <a:rPr lang="en-US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)</a:t>
            </a:r>
            <a:r>
              <a:rPr lang="fa-IR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زنان تن فروش و...)</a:t>
            </a:r>
          </a:p>
          <a:p>
            <a:endParaRPr lang="fa-I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fa-IR" dirty="0" smtClean="0">
                <a:cs typeface="B Titr" pitchFamily="2" charset="-78"/>
              </a:rPr>
              <a:t>چرا مشاوره؟ 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7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اهداف درمان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5113" lvl="0" indent="-265113" eaLnBrk="0" fontAlgn="base" hangingPunct="0">
              <a:lnSpc>
                <a:spcPct val="150000"/>
              </a:lnSpc>
              <a:spcBef>
                <a:spcPts val="250"/>
              </a:spcBef>
              <a:spcAft>
                <a:spcPts val="1800"/>
              </a:spcAft>
              <a:buClr>
                <a:srgbClr val="D16349"/>
              </a:buClr>
              <a:buSzPct val="130000"/>
              <a:buFont typeface="Wingdings 3" pitchFamily="18" charset="2"/>
              <a:buChar char=""/>
              <a:defRPr/>
            </a:pPr>
            <a:r>
              <a:rPr lang="fa-IR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بهبود علائم </a:t>
            </a:r>
          </a:p>
          <a:p>
            <a:pPr marL="265113" lvl="0" indent="-265113" eaLnBrk="0" fontAlgn="base" hangingPunct="0">
              <a:lnSpc>
                <a:spcPct val="150000"/>
              </a:lnSpc>
              <a:spcBef>
                <a:spcPts val="250"/>
              </a:spcBef>
              <a:spcAft>
                <a:spcPts val="1800"/>
              </a:spcAft>
              <a:buClr>
                <a:srgbClr val="D16349"/>
              </a:buClr>
              <a:buSzPct val="130000"/>
              <a:buFont typeface="Wingdings 3" pitchFamily="18" charset="2"/>
              <a:buChar char=""/>
              <a:defRPr/>
            </a:pPr>
            <a:r>
              <a:rPr lang="fa-IR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پیشگیری از عوارض</a:t>
            </a:r>
          </a:p>
          <a:p>
            <a:pPr marL="265113" lvl="0" indent="-265113" eaLnBrk="0" fontAlgn="base" hangingPunct="0">
              <a:lnSpc>
                <a:spcPct val="150000"/>
              </a:lnSpc>
              <a:spcBef>
                <a:spcPts val="250"/>
              </a:spcBef>
              <a:spcAft>
                <a:spcPts val="1800"/>
              </a:spcAft>
              <a:buClr>
                <a:srgbClr val="D16349"/>
              </a:buClr>
              <a:buSzPct val="130000"/>
              <a:buFont typeface="Wingdings 3" pitchFamily="18" charset="2"/>
              <a:buChar char=""/>
              <a:defRPr/>
            </a:pPr>
            <a:r>
              <a:rPr lang="fa-IR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کاهش شیوع</a:t>
            </a:r>
          </a:p>
          <a:p>
            <a:pPr marL="265113" lvl="0" indent="-265113" eaLnBrk="0" fontAlgn="base" hangingPunct="0">
              <a:lnSpc>
                <a:spcPct val="150000"/>
              </a:lnSpc>
              <a:spcBef>
                <a:spcPts val="250"/>
              </a:spcBef>
              <a:spcAft>
                <a:spcPts val="1800"/>
              </a:spcAft>
              <a:buClr>
                <a:srgbClr val="D16349"/>
              </a:buClr>
              <a:buSzPct val="130000"/>
              <a:buFont typeface="Wingdings 3" pitchFamily="18" charset="2"/>
              <a:buChar char=""/>
              <a:defRPr/>
            </a:pPr>
            <a:r>
              <a:rPr lang="fa-IR" sz="3200" b="1" dirty="0">
                <a:solidFill>
                  <a:srgbClr val="8C7B70">
                    <a:lumMod val="50000"/>
                  </a:srgbClr>
                </a:solidFill>
                <a:latin typeface="Verdana"/>
                <a:cs typeface="B Mitra" pitchFamily="2" charset="-78"/>
              </a:rPr>
              <a:t>کاهش دوره انتقال عفونت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521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/>
              <a:t>چه عواملی خطر بیماریهای آمیزشی را افزایش میدهند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3600" b="1" dirty="0">
                <a:solidFill>
                  <a:prstClr val="black"/>
                </a:solidFill>
                <a:latin typeface="Verdana"/>
                <a:cs typeface="B Mitra" pitchFamily="2" charset="-78"/>
              </a:rPr>
              <a:t>داشتن شرکاء جنسی متعدد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3600" b="1" dirty="0">
                <a:solidFill>
                  <a:prstClr val="black"/>
                </a:solidFill>
                <a:latin typeface="Verdana"/>
                <a:cs typeface="B Mitra" pitchFamily="2" charset="-78"/>
              </a:rPr>
              <a:t>افزایش تعداد دفعات تماس جنسی نامطمئن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3600" b="1" dirty="0">
                <a:solidFill>
                  <a:prstClr val="black"/>
                </a:solidFill>
                <a:latin typeface="Verdana"/>
                <a:cs typeface="B Mitra" pitchFamily="2" charset="-78"/>
              </a:rPr>
              <a:t>تماس جنسی منجر به جراحت، خونریزی یا در زمان قائدگی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3600" b="1" dirty="0">
                <a:solidFill>
                  <a:prstClr val="black"/>
                </a:solidFill>
                <a:latin typeface="Verdana"/>
                <a:cs typeface="B Mitra" pitchFamily="2" charset="-78"/>
              </a:rPr>
              <a:t>عدم استفاده از کاندم...</a:t>
            </a:r>
            <a:endParaRPr lang="en-US" altLang="fa-IR" sz="3600" b="1" dirty="0">
              <a:solidFill>
                <a:prstClr val="black"/>
              </a:solidFill>
              <a:latin typeface="Verdana"/>
              <a:cs typeface="B Mitra" pitchFamily="2" charset="-78"/>
            </a:endParaRPr>
          </a:p>
          <a:p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7806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اصول برخورد بالینی با بیماریهای آمیزشی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مراجعه به فرد مجرب برای درمان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آموزش 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مشاوره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ترویج کاندوم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درمان شریک جنسی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ارجاع برای تست </a:t>
            </a:r>
            <a:r>
              <a:rPr lang="en-US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HIV</a:t>
            </a: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 در مواقع لازم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پیگیری تکمیل درمان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471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عفونتهای </a:t>
            </a:r>
            <a:r>
              <a:rPr lang="fa-IR" dirty="0" smtClean="0"/>
              <a:t>آمیزشی( </a:t>
            </a:r>
            <a:r>
              <a:rPr lang="en-US" dirty="0" smtClean="0"/>
              <a:t>STI</a:t>
            </a:r>
            <a:r>
              <a:rPr lang="fa-IR" dirty="0" smtClean="0"/>
              <a:t> )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741" y="1912833"/>
            <a:ext cx="821672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بهورز چه اقداماتی میتواند انجام دهد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sz="2800" dirty="0"/>
              <a:t>آموزش عمومی مردم و حساس کردن آنان نسبت به علائم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2800" dirty="0"/>
              <a:t>آموزش و ترویج کاندوم برای گروههای در معرض خطر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2800" dirty="0"/>
              <a:t>ارجاع موارد علامتدار برای دریافت درمان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2800" dirty="0"/>
              <a:t>پیگیری مراجعه همسر یا شریک جنسی برای دریافت درمان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2800" dirty="0"/>
              <a:t>پیگیری مراجعه بیمار برای آزمایش </a:t>
            </a:r>
            <a:r>
              <a:rPr lang="en-US" sz="2800" dirty="0"/>
              <a:t>HIV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2800" dirty="0"/>
              <a:t>آموزش بیماران</a:t>
            </a:r>
          </a:p>
          <a:p>
            <a:pPr>
              <a:buFont typeface="Wingdings" panose="05000000000000000000" pitchFamily="2" charset="2"/>
              <a:buChar char="v"/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5762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5113" lvl="0" indent="-265113" algn="ctr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</a:pPr>
            <a:r>
              <a:rPr lang="ar-SA" altLang="fa-IR" sz="3600" b="1" spc="0" dirty="0">
                <a:solidFill>
                  <a:srgbClr val="D16349"/>
                </a:solidFill>
                <a:latin typeface="Verdana"/>
                <a:ea typeface="+mn-ea"/>
                <a:cs typeface="B Mitra" pitchFamily="2" charset="-78"/>
              </a:rPr>
              <a:t>در آموزش شش نكته بايد رعايت شود :</a:t>
            </a:r>
            <a:br>
              <a:rPr lang="ar-SA" altLang="fa-IR" sz="3600" b="1" spc="0" dirty="0">
                <a:solidFill>
                  <a:srgbClr val="D16349"/>
                </a:solidFill>
                <a:latin typeface="Verdana"/>
                <a:ea typeface="+mn-ea"/>
                <a:cs typeface="B Mitra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99CCFF"/>
              </a:buClr>
              <a:buSzPct val="80000"/>
              <a:buNone/>
            </a:pPr>
            <a:r>
              <a:rPr lang="ar-SA" altLang="fa-IR" sz="28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1-بيماري خود را معالجه كنيد.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الف-اهميت مصرف دارو بطور كامل حتي اگر علائم از بين برود يا احساس بهبودي كنيد.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ب-از بيمار آنچه در مورد درمان به او گفته ايم سؤال كنيم.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ج-در مورد برگشت علائم در صورت عدم مصرف دارو توضيح داده شود.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352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ادامه 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99CCFF"/>
              </a:buClr>
              <a:buSzPct val="80000"/>
              <a:buNone/>
            </a:pPr>
            <a:r>
              <a:rPr lang="fa-IR" altLang="fa-IR" sz="28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 </a:t>
            </a:r>
            <a:r>
              <a:rPr lang="fa-IR" altLang="fa-IR" sz="2800" b="1" dirty="0" smtClean="0">
                <a:solidFill>
                  <a:srgbClr val="D16349"/>
                </a:solidFill>
                <a:latin typeface="Verdana"/>
                <a:cs typeface="B Mitra" pitchFamily="2" charset="-78"/>
              </a:rPr>
              <a:t>2)</a:t>
            </a:r>
            <a:r>
              <a:rPr lang="ar-SA" altLang="fa-IR" sz="2800" b="1" dirty="0" smtClean="0">
                <a:solidFill>
                  <a:srgbClr val="D16349"/>
                </a:solidFill>
                <a:latin typeface="Verdana"/>
                <a:cs typeface="B Mitra" pitchFamily="2" charset="-78"/>
              </a:rPr>
              <a:t>گسترش </a:t>
            </a:r>
            <a:r>
              <a:rPr lang="ar-SA" altLang="fa-IR" sz="28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بيماري آميزشي از جمله ايدز را به بيمار تذكر دهيم.</a:t>
            </a:r>
          </a:p>
          <a:p>
            <a:pPr marL="265113" lvl="0" indent="-265113" algn="just" fontAlgn="base"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الف-بيمار را به خودداري از تماس جنسي با همسر تا اتمام دوره درمان و از بين رفتن علائم تشويق نماييم.</a:t>
            </a:r>
          </a:p>
          <a:p>
            <a:pPr marL="265113" lvl="0" indent="-265113" algn="just" fontAlgn="base"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ب-در صورت عدم درمان يا درمان ناقص ، در مورد احتمال ساير بيماريهاي جنسي و ايدز به بيمار هشدار دهيم.</a:t>
            </a:r>
          </a:p>
          <a:p>
            <a:pPr marL="265113" lvl="0" indent="-265113" algn="just" fontAlgn="base"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ج-همسر بيمار در معرض ابتلاء به بيماري آميزشي و ايدز مي باشد پس بايد كاندوم  استفاده نمايد.</a:t>
            </a:r>
          </a:p>
          <a:p>
            <a:pPr marL="265113" lvl="0" indent="-265113" algn="just" fontAlgn="base"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د-اگر همسر بيمار درمان نگردد، ممكن است بيماري به خود شخص برگردد.</a:t>
            </a:r>
          </a:p>
          <a:p>
            <a:pPr marL="265113" lvl="0" indent="-265113" algn="just" fontAlgn="base"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ه-در صورت عدم خودداري از انجام عمل جنسي، بايد حتماُ از كاندوم استفاده گردد.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717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ادامه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prstClr val="white"/>
              </a:buClr>
              <a:buSzPct val="80000"/>
              <a:buNone/>
            </a:pPr>
            <a:r>
              <a:rPr lang="fa-IR" altLang="fa-IR" sz="2800" b="1" dirty="0" smtClean="0">
                <a:solidFill>
                  <a:srgbClr val="D16349"/>
                </a:solidFill>
                <a:latin typeface="Verdana"/>
                <a:cs typeface="B Mitra" pitchFamily="2" charset="-78"/>
              </a:rPr>
              <a:t>3</a:t>
            </a:r>
            <a:r>
              <a:rPr lang="ar-SA" altLang="fa-IR" sz="2800" b="1" dirty="0" smtClean="0">
                <a:solidFill>
                  <a:srgbClr val="D16349"/>
                </a:solidFill>
                <a:latin typeface="Verdana"/>
                <a:cs typeface="B Mitra" pitchFamily="2" charset="-78"/>
              </a:rPr>
              <a:t>-به </a:t>
            </a:r>
            <a:r>
              <a:rPr lang="ar-SA" altLang="fa-IR" sz="28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شريك جنسي خود، درمان را بقبولانيد.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-از بيمار بخواهيد به شركاء جنسي خود بگويد، جهت درمان به شما يا پزشك ديگري مراجعه نمايد.</a:t>
            </a: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prstClr val="white"/>
              </a:buClr>
              <a:buSzPct val="80000"/>
              <a:buNone/>
            </a:pPr>
            <a:r>
              <a:rPr lang="ar-SA" altLang="fa-IR" sz="28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4-به خاطر اطمينان از اثر درمان، مراجعه بعدي داشته باشيد.</a:t>
            </a:r>
            <a:endParaRPr lang="fa-IR" altLang="fa-IR" sz="2800" b="1" dirty="0">
              <a:solidFill>
                <a:srgbClr val="D16349"/>
              </a:solidFill>
              <a:latin typeface="Verdana"/>
              <a:cs typeface="B Mitra" pitchFamily="2" charset="-78"/>
            </a:endParaRP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زمان مراجعه بعدي را متناسب با نوع بيماري، مشخص كنيد.</a:t>
            </a:r>
            <a:endParaRPr lang="ar-SA" altLang="fa-IR" sz="2800" b="1" dirty="0">
              <a:solidFill>
                <a:srgbClr val="003300"/>
              </a:solidFill>
              <a:latin typeface="Verdana"/>
              <a:cs typeface="B Mitra" pitchFamily="2" charset="-78"/>
            </a:endParaRPr>
          </a:p>
          <a:p>
            <a:pPr marL="265113" lvl="0" indent="-265113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-توضيح دهيم اگر هنوز علائم باقي مانده باشد (عليرغم تكميل درمان ) جهت درمانهاي ديگر مراجعه كند.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31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ادامه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lvl="1" indent="-200025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prstClr val="black"/>
              </a:buClr>
              <a:buSzPct val="100000"/>
              <a:buNone/>
            </a:pPr>
            <a:r>
              <a:rPr lang="fa-IR" altLang="fa-IR" sz="32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5)</a:t>
            </a:r>
            <a:r>
              <a:rPr lang="ar-SA" altLang="fa-IR" sz="32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سلامت خود را با رفتار جنسي سالم تضمين نمائيد.</a:t>
            </a:r>
          </a:p>
          <a:p>
            <a:pPr marL="265113" lvl="0" indent="-265113" algn="just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الف-هميشه در جهت هر عمل جنسي از كاندوم استفاده نمائيد.</a:t>
            </a:r>
          </a:p>
          <a:p>
            <a:pPr marL="265113" lvl="0" indent="-265113" algn="just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ب-به بيمار توضيح دهيم، در صورت تماسهاي جنسي متعدد خطر ا</a:t>
            </a: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ن</a:t>
            </a: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تقال و ابتلاء مجدداً افزايش مي يابد.</a:t>
            </a:r>
          </a:p>
          <a:p>
            <a:pPr marL="547688" lvl="1" indent="-200025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prstClr val="black"/>
              </a:buClr>
              <a:buSzPct val="100000"/>
              <a:buNone/>
            </a:pPr>
            <a:r>
              <a:rPr lang="ar-SA" altLang="fa-IR" sz="32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6</a:t>
            </a:r>
            <a:r>
              <a:rPr lang="fa-IR" altLang="fa-IR" sz="32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)</a:t>
            </a:r>
            <a:r>
              <a:rPr lang="ar-SA" altLang="fa-IR" sz="3200" b="1" dirty="0">
                <a:solidFill>
                  <a:srgbClr val="D16349"/>
                </a:solidFill>
                <a:latin typeface="Verdana"/>
                <a:cs typeface="B Mitra" pitchFamily="2" charset="-78"/>
              </a:rPr>
              <a:t>نوزاد را حفظ نمايد.</a:t>
            </a:r>
          </a:p>
          <a:p>
            <a:pPr marL="265113" lvl="0" indent="-265113" algn="just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الف-در سه ماهه اول حاملگي جهت معاينه و انجام تست سيفليس مراجعه نمائيد.</a:t>
            </a:r>
          </a:p>
          <a:p>
            <a:pPr marL="265113" lvl="0" indent="-265113" algn="just" fontAlgn="base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E60000"/>
              </a:buClr>
              <a:buSzTx/>
              <a:buFont typeface="Wingdings 3" panose="05040102010807070707" pitchFamily="18" charset="2"/>
              <a:buChar char=""/>
            </a:pPr>
            <a:r>
              <a:rPr lang="ar-SA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ب-به بيمار توصيه نمائيم، همسر خود را نيز جهت معاينه و انجام آزمايشات نزد پزشك بياورد.</a:t>
            </a:r>
            <a:r>
              <a:rPr lang="en-US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 </a:t>
            </a:r>
            <a:endParaRPr lang="ar-SA" altLang="fa-IR" sz="2800" b="1" dirty="0">
              <a:solidFill>
                <a:srgbClr val="003300"/>
              </a:solidFill>
              <a:latin typeface="Verdana"/>
              <a:cs typeface="B Mitra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839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6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0197" y="726411"/>
            <a:ext cx="4765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خسته نباشید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0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حقایق کلیدی در مورد بیماریهای آمیزشی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800" dirty="0"/>
              <a:t>سالانه 499 میلیون عفونت آمیزشی قابل درمان (سیفیلیس، سوزاک، کلامیدیا و تریکومونا) در سراسر جهان اتفاق میافتد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dirty="0"/>
              <a:t>برخی از عفونتهای آمیزشی علائمی ندارند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dirty="0"/>
              <a:t>در زنان بارداری که سیفیلیس اولیه درمان نشده دارند، 21% حاملگیها منجر به تولد نوزاد مرده و 9% منجر به مرگ در دوران نوزادی میشود.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dirty="0"/>
              <a:t>عفونتهای آمیزشی مهمترین علت بروز ناباروری هستند. </a:t>
            </a:r>
          </a:p>
        </p:txBody>
      </p:sp>
    </p:spTree>
    <p:extLst>
      <p:ext uri="{BB962C8B-B14F-4D97-AF65-F5344CB8AC3E}">
        <p14:creationId xmlns:p14="http://schemas.microsoft.com/office/powerpoint/2010/main" val="2025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حقایق کلیدی در مورد بیماریهای آمیزشی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dirty="0"/>
              <a:t>مهمترین علت برخی از انواع سرطان عفونتهای امیزشی هستند (</a:t>
            </a:r>
            <a:r>
              <a:rPr lang="en-US" sz="2400" dirty="0"/>
              <a:t>HBV, HPV)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dirty="0"/>
              <a:t>بروز مقاومت های دارویی در برخی از انواع بیماریهای آمیزشی بخصوص گنوره ، تهدید جهانی برای کنترل بیماریهای آمیزشی در سطح جهانی میشود.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dirty="0"/>
              <a:t>بیماریهای آمیزشی خطر بروز </a:t>
            </a:r>
            <a:r>
              <a:rPr lang="en-US" sz="2400" dirty="0"/>
              <a:t>HIV  </a:t>
            </a:r>
            <a:r>
              <a:rPr lang="fa-IR" sz="2400" dirty="0"/>
              <a:t>را سه برابر میکنند.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dirty="0"/>
              <a:t>در کشورهای در حال توسعه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dirty="0"/>
              <a:t>یکی از 5 علت شایع مراجعات افراد بزرگسال برای دریافت خدمات درمانی است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dirty="0"/>
              <a:t>دومین علت از دست دادن سلامت در زنان 15 تا 45 ساله بعد از عوارض بارداری است.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dirty="0"/>
              <a:t>مداخلات موثر میتواند بیماری را کنترل کند. </a:t>
            </a:r>
          </a:p>
          <a:p>
            <a:pPr>
              <a:buFont typeface="Wingdings" panose="05000000000000000000" pitchFamily="2" charset="2"/>
              <a:buChar char="§"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7113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برخی از چالشهای کنترل بیماریهای آمیزشی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a-IR" sz="2800" dirty="0"/>
              <a:t>فقدان و یا کمبود اطلاعات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/>
              <a:t>مقابله با قدرت غریزه جنسی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/>
              <a:t>مشکل در ایجاد رفتار جنسی سالم تر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/>
              <a:t>ترس از انگ و  خجالت از بیان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/>
              <a:t>ترجیح دادن درمانهای سنتی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/>
              <a:t>تمام نکردن دوره درمان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/>
              <a:t>اطلاع </a:t>
            </a:r>
            <a:r>
              <a:rPr lang="fa-IR" sz="2800" dirty="0" smtClean="0"/>
              <a:t>ندادن </a:t>
            </a:r>
            <a:r>
              <a:rPr lang="fa-IR" sz="2800" dirty="0"/>
              <a:t>به شریک جنسی برای دریافت درمان</a:t>
            </a:r>
          </a:p>
          <a:p>
            <a:pPr>
              <a:buFont typeface="Wingdings" panose="05000000000000000000" pitchFamily="2" charset="2"/>
              <a:buChar char="Ø"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174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sz="2800" b="1" spc="0" dirty="0">
                <a:solidFill>
                  <a:srgbClr val="D16349"/>
                </a:solidFill>
                <a:latin typeface="Verdana"/>
                <a:ea typeface="+mn-ea"/>
                <a:cs typeface="B Titr" panose="00000700000000000000" pitchFamily="2" charset="-78"/>
              </a:rPr>
              <a:t>عفونت آمیزشی</a:t>
            </a:r>
            <a:r>
              <a:rPr lang="en-GB" altLang="fa-IR" sz="2800" b="1" spc="0" dirty="0" smtClean="0">
                <a:solidFill>
                  <a:srgbClr val="D16349"/>
                </a:solidFill>
                <a:latin typeface="Verdana"/>
                <a:ea typeface="+mn-ea"/>
                <a:cs typeface="B Titr" panose="00000700000000000000" pitchFamily="2" charset="-78"/>
              </a:rPr>
              <a:t>STD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/>
              <a:t>آلودگی با یا بدون علامت که در اثر تماس جنسی سرایت کند. </a:t>
            </a:r>
          </a:p>
        </p:txBody>
      </p:sp>
    </p:spTree>
    <p:extLst>
      <p:ext uri="{BB962C8B-B14F-4D97-AF65-F5344CB8AC3E}">
        <p14:creationId xmlns:p14="http://schemas.microsoft.com/office/powerpoint/2010/main" val="35569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lvl="0" indent="-812800" fontAlgn="base">
              <a:lnSpc>
                <a:spcPct val="100000"/>
              </a:lnSpc>
              <a:spcBef>
                <a:spcPts val="250"/>
              </a:spcBef>
              <a:spcAft>
                <a:spcPct val="60000"/>
              </a:spcAft>
              <a:buClr>
                <a:srgbClr val="E60000"/>
              </a:buClr>
              <a:buSzTx/>
              <a:buFont typeface="Arial" panose="020B0604020202020204" pitchFamily="34" charset="0"/>
              <a:buChar char="◄"/>
            </a:pPr>
            <a:r>
              <a:rPr lang="fa-IR" altLang="fa-IR" sz="2800" b="1" dirty="0">
                <a:solidFill>
                  <a:srgbClr val="003300"/>
                </a:solidFill>
                <a:latin typeface="Verdana"/>
                <a:cs typeface="B Mitra" pitchFamily="2" charset="-78"/>
              </a:rPr>
              <a:t>رشد بی رویه ارگانیسم های درونزاد میتواند باعث عفونت دستگاه تناسلی شود. اغلب موارد این عفونتها در خانمها بصورت درونزاد و در آقایان دراثر آمیزش رخ میدهد.</a:t>
            </a:r>
            <a:endParaRPr lang="en-GB" altLang="fa-IR" sz="2800" b="1" dirty="0">
              <a:solidFill>
                <a:srgbClr val="003300"/>
              </a:solidFill>
              <a:latin typeface="Verdana"/>
              <a:cs typeface="B Mitra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623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a-IR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918" y="1846263"/>
            <a:ext cx="9427335" cy="45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</a:t>
            </a:r>
            <a:r>
              <a:rPr lang="fa-IR" dirty="0"/>
              <a:t>بیماری زای ایجاد </a:t>
            </a:r>
            <a:r>
              <a:rPr lang="fa-IR" dirty="0" smtClean="0"/>
              <a:t>کننده</a:t>
            </a:r>
            <a:r>
              <a:rPr lang="en-US" dirty="0"/>
              <a:t>: STD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1777285"/>
            <a:ext cx="10444765" cy="4494726"/>
          </a:xfrm>
        </p:spPr>
      </p:pic>
    </p:spTree>
    <p:extLst>
      <p:ext uri="{BB962C8B-B14F-4D97-AF65-F5344CB8AC3E}">
        <p14:creationId xmlns:p14="http://schemas.microsoft.com/office/powerpoint/2010/main" val="41208109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</TotalTime>
  <Words>843</Words>
  <Application>Microsoft Office PowerPoint</Application>
  <PresentationFormat>Widescreen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 Mitra</vt:lpstr>
      <vt:lpstr>B Nazanin</vt:lpstr>
      <vt:lpstr>B Titr</vt:lpstr>
      <vt:lpstr>Calibri</vt:lpstr>
      <vt:lpstr>Calibri Light</vt:lpstr>
      <vt:lpstr>Times New Roman</vt:lpstr>
      <vt:lpstr>Verdana</vt:lpstr>
      <vt:lpstr>Wingdings</vt:lpstr>
      <vt:lpstr>Wingdings 2</vt:lpstr>
      <vt:lpstr>Wingdings 3</vt:lpstr>
      <vt:lpstr>Retrospect</vt:lpstr>
      <vt:lpstr>PowerPoint Presentation</vt:lpstr>
      <vt:lpstr>عفونتهای آمیزشی( STI ) </vt:lpstr>
      <vt:lpstr>حقایق کلیدی در مورد بیماریهای آمیزشی</vt:lpstr>
      <vt:lpstr>حقایق کلیدی در مورد بیماریهای آمیزشی</vt:lpstr>
      <vt:lpstr>برخی از چالشهای کنترل بیماریهای آمیزشی</vt:lpstr>
      <vt:lpstr>عفونت آمیزشیSTD</vt:lpstr>
      <vt:lpstr>PowerPoint Presentation</vt:lpstr>
      <vt:lpstr>PowerPoint Presentation</vt:lpstr>
      <vt:lpstr>عوامل بیماری زای ایجاد کننده: STD </vt:lpstr>
      <vt:lpstr>تعاریف استاندارد سندروم‌های قابل گزارش در نظام ثبت و گزارش‌دهي عفونت‌های آميزشي در ایران</vt:lpstr>
      <vt:lpstr>تعاریف استاندارد سندروم‌های قابل گزارش در نظام ثبت و گزارش‌دهي عفونت‌های آميزشي در ایران</vt:lpstr>
      <vt:lpstr>تعاریف استاندارد سندروم‌های قابل گزارش در نظام ثبت و گزارش‌دهي عفونت‌های آميزشي در ایران</vt:lpstr>
      <vt:lpstr>عامل بیماری </vt:lpstr>
      <vt:lpstr>PowerPoint Presentation</vt:lpstr>
      <vt:lpstr>اصول مدیریت بیماریهای آمیزشی</vt:lpstr>
      <vt:lpstr>چرا مشاوره؟ </vt:lpstr>
      <vt:lpstr>اهداف درمان</vt:lpstr>
      <vt:lpstr>چه عواملی خطر بیماریهای آمیزشی را افزایش میدهند</vt:lpstr>
      <vt:lpstr>اصول برخورد بالینی با بیماریهای آمیزشی</vt:lpstr>
      <vt:lpstr>بهورز چه اقداماتی میتواند انجام دهد</vt:lpstr>
      <vt:lpstr>در آموزش شش نكته بايد رعايت شود : </vt:lpstr>
      <vt:lpstr>ادامه </vt:lpstr>
      <vt:lpstr>ادامه </vt:lpstr>
      <vt:lpstr>ادامه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flower</dc:creator>
  <cp:lastModifiedBy>flower</cp:lastModifiedBy>
  <cp:revision>8</cp:revision>
  <dcterms:created xsi:type="dcterms:W3CDTF">2018-06-09T03:54:26Z</dcterms:created>
  <dcterms:modified xsi:type="dcterms:W3CDTF">2023-02-13T06:22:28Z</dcterms:modified>
</cp:coreProperties>
</file>